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4" r:id="rId1"/>
    <p:sldMasterId id="2147484002" r:id="rId2"/>
  </p:sldMasterIdLst>
  <p:notesMasterIdLst>
    <p:notesMasterId r:id="rId13"/>
  </p:notesMasterIdLst>
  <p:sldIdLst>
    <p:sldId id="289" r:id="rId3"/>
    <p:sldId id="294" r:id="rId4"/>
    <p:sldId id="313" r:id="rId5"/>
    <p:sldId id="315" r:id="rId6"/>
    <p:sldId id="316" r:id="rId7"/>
    <p:sldId id="317" r:id="rId8"/>
    <p:sldId id="318" r:id="rId9"/>
    <p:sldId id="319" r:id="rId10"/>
    <p:sldId id="320" r:id="rId11"/>
    <p:sldId id="321" r:id="rId12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6D1EE2"/>
    <a:srgbClr val="D3D300"/>
    <a:srgbClr val="00A900"/>
    <a:srgbClr val="83C500"/>
    <a:srgbClr val="C5D909"/>
    <a:srgbClr val="E3F62A"/>
    <a:srgbClr val="E8F852"/>
    <a:srgbClr val="DFF5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8799B23B-EC83-4686-B30A-512413B5E67A}" styleName="Estilo Claro 3 - Ênfas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15" autoAdjust="0"/>
    <p:restoredTop sz="94714" autoAdjust="0"/>
  </p:normalViewPr>
  <p:slideViewPr>
    <p:cSldViewPr>
      <p:cViewPr>
        <p:scale>
          <a:sx n="81" d="100"/>
          <a:sy n="81" d="100"/>
        </p:scale>
        <p:origin x="-948" y="2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09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6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202216-C7E2-47B5-96AD-67EE210B4EE1}" type="datetimeFigureOut">
              <a:rPr lang="pt-BR" smtClean="0"/>
              <a:t>16/05/2018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421EEC-D6F7-4BEF-ADA6-B2385EEF2C3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2998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21EEC-D6F7-4BEF-ADA6-B2385EEF2C33}" type="slidenum">
              <a:rPr lang="pt-BR" smtClean="0">
                <a:solidFill>
                  <a:prstClr val="black"/>
                </a:solidFill>
              </a:rPr>
              <a:pPr/>
              <a:t>1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716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CB83E-FD79-4613-A70C-5C1A96E96040}" type="datetimeFigureOut">
              <a:rPr lang="pt-BR" smtClean="0"/>
              <a:pPr/>
              <a:t>16/05/2018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F4FB-165B-4DE8-A17C-57922189115F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99771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CB83E-FD79-4613-A70C-5C1A96E96040}" type="datetimeFigureOut">
              <a:rPr lang="pt-BR" smtClean="0"/>
              <a:pPr/>
              <a:t>16/05/2018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F4FB-165B-4DE8-A17C-57922189115F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85943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CB83E-FD79-4613-A70C-5C1A96E96040}" type="datetimeFigureOut">
              <a:rPr lang="pt-BR" smtClean="0"/>
              <a:pPr/>
              <a:t>16/05/2018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F4FB-165B-4DE8-A17C-57922189115F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16304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CB83E-FD79-4613-A70C-5C1A96E96040}" type="datetimeFigureOut">
              <a:rPr lang="pt-BR" smtClean="0"/>
              <a:pPr/>
              <a:t>16/05/2018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F4FB-165B-4DE8-A17C-57922189115F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83460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CB83E-FD79-4613-A70C-5C1A96E96040}" type="datetimeFigureOut">
              <a:rPr lang="pt-BR" smtClean="0"/>
              <a:pPr/>
              <a:t>16/05/2018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F4FB-165B-4DE8-A17C-57922189115F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24917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CB83E-FD79-4613-A70C-5C1A96E96040}" type="datetimeFigureOut">
              <a:rPr lang="pt-BR" smtClean="0"/>
              <a:pPr/>
              <a:t>16/05/2018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F4FB-165B-4DE8-A17C-57922189115F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6045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CB83E-FD79-4613-A70C-5C1A96E96040}" type="datetimeFigureOut">
              <a:rPr lang="pt-BR" smtClean="0"/>
              <a:pPr/>
              <a:t>16/05/2018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F4FB-165B-4DE8-A17C-57922189115F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9775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CB83E-FD79-4613-A70C-5C1A96E96040}" type="datetimeFigureOut">
              <a:rPr lang="pt-BR" smtClean="0"/>
              <a:pPr/>
              <a:t>16/05/2018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F4FB-165B-4DE8-A17C-57922189115F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52262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CB83E-FD79-4613-A70C-5C1A96E96040}" type="datetimeFigureOut">
              <a:rPr lang="pt-BR" smtClean="0"/>
              <a:pPr/>
              <a:t>16/05/2018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F4FB-165B-4DE8-A17C-57922189115F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658783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CB83E-FD79-4613-A70C-5C1A96E96040}" type="datetimeFigureOut">
              <a:rPr lang="pt-BR" smtClean="0"/>
              <a:pPr/>
              <a:t>16/05/2018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F4FB-165B-4DE8-A17C-57922189115F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865632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CB83E-FD79-4613-A70C-5C1A96E96040}" type="datetimeFigureOut">
              <a:rPr lang="pt-BR" smtClean="0"/>
              <a:pPr/>
              <a:t>16/05/2018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F4FB-165B-4DE8-A17C-57922189115F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4871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CB83E-FD79-4613-A70C-5C1A96E96040}" type="datetimeFigureOut">
              <a:rPr lang="pt-BR" smtClean="0"/>
              <a:pPr/>
              <a:t>16/05/2018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F4FB-165B-4DE8-A17C-57922189115F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62513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CB83E-FD79-4613-A70C-5C1A96E96040}" type="datetimeFigureOut">
              <a:rPr lang="pt-BR" smtClean="0"/>
              <a:pPr/>
              <a:t>16/05/2018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F4FB-165B-4DE8-A17C-57922189115F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436603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CB83E-FD79-4613-A70C-5C1A96E96040}" type="datetimeFigureOut">
              <a:rPr lang="pt-BR" smtClean="0"/>
              <a:pPr/>
              <a:t>16/05/2018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F4FB-165B-4DE8-A17C-57922189115F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78632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CB83E-FD79-4613-A70C-5C1A96E96040}" type="datetimeFigureOut">
              <a:rPr lang="pt-BR" smtClean="0"/>
              <a:pPr/>
              <a:t>16/05/2018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F4FB-165B-4DE8-A17C-57922189115F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57211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CB83E-FD79-4613-A70C-5C1A96E96040}" type="datetimeFigureOut">
              <a:rPr lang="pt-BR" smtClean="0"/>
              <a:pPr/>
              <a:t>16/05/2018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F4FB-165B-4DE8-A17C-57922189115F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66353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CB83E-FD79-4613-A70C-5C1A96E96040}" type="datetimeFigureOut">
              <a:rPr lang="pt-BR" smtClean="0"/>
              <a:pPr/>
              <a:t>16/05/2018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F4FB-165B-4DE8-A17C-57922189115F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954710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CB83E-FD79-4613-A70C-5C1A96E96040}" type="datetimeFigureOut">
              <a:rPr lang="pt-BR" smtClean="0"/>
              <a:pPr/>
              <a:t>16/05/2018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F4FB-165B-4DE8-A17C-57922189115F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007287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CB83E-FD79-4613-A70C-5C1A96E96040}" type="datetimeFigureOut">
              <a:rPr lang="pt-BR" smtClean="0"/>
              <a:pPr/>
              <a:t>16/05/2018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F4FB-165B-4DE8-A17C-57922189115F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95337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CB83E-FD79-4613-A70C-5C1A96E96040}" type="datetimeFigureOut">
              <a:rPr lang="pt-BR" smtClean="0"/>
              <a:pPr/>
              <a:t>16/05/2018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F4FB-165B-4DE8-A17C-57922189115F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844826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CB83E-FD79-4613-A70C-5C1A96E96040}" type="datetimeFigureOut">
              <a:rPr lang="pt-BR" smtClean="0"/>
              <a:pPr/>
              <a:t>16/05/2018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F4FB-165B-4DE8-A17C-57922189115F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24903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CB83E-FD79-4613-A70C-5C1A96E96040}" type="datetimeFigureOut">
              <a:rPr lang="pt-BR" smtClean="0"/>
              <a:pPr/>
              <a:t>16/05/2018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F4FB-165B-4DE8-A17C-57922189115F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45312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CB83E-FD79-4613-A70C-5C1A96E96040}" type="datetimeFigureOut">
              <a:rPr lang="pt-BR" smtClean="0"/>
              <a:pPr/>
              <a:t>16/05/2018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F4FB-165B-4DE8-A17C-57922189115F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35822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CB83E-FD79-4613-A70C-5C1A96E96040}" type="datetimeFigureOut">
              <a:rPr lang="pt-BR" smtClean="0"/>
              <a:pPr/>
              <a:t>16/05/2018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F4FB-165B-4DE8-A17C-57922189115F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67608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CB83E-FD79-4613-A70C-5C1A96E96040}" type="datetimeFigureOut">
              <a:rPr lang="pt-BR" smtClean="0"/>
              <a:pPr/>
              <a:t>16/05/2018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F4FB-165B-4DE8-A17C-57922189115F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42616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CB83E-FD79-4613-A70C-5C1A96E96040}" type="datetimeFigureOut">
              <a:rPr lang="pt-BR" smtClean="0"/>
              <a:pPr/>
              <a:t>16/05/2018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F4FB-165B-4DE8-A17C-57922189115F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42983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CB83E-FD79-4613-A70C-5C1A96E96040}" type="datetimeFigureOut">
              <a:rPr lang="pt-BR" smtClean="0"/>
              <a:pPr/>
              <a:t>16/05/2018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F4FB-165B-4DE8-A17C-57922189115F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2680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CB83E-FD79-4613-A70C-5C1A96E96040}" type="datetimeFigureOut">
              <a:rPr lang="pt-BR" smtClean="0"/>
              <a:pPr/>
              <a:t>16/05/2018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F4FB-165B-4DE8-A17C-57922189115F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291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CB83E-FD79-4613-A70C-5C1A96E96040}" type="datetimeFigureOut">
              <a:rPr lang="pt-BR" smtClean="0"/>
              <a:pPr/>
              <a:t>16/05/2018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F4FB-165B-4DE8-A17C-57922189115F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70196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CB83E-FD79-4613-A70C-5C1A96E96040}" type="datetimeFigureOut">
              <a:rPr lang="pt-BR" smtClean="0"/>
              <a:pPr/>
              <a:t>16/05/2018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F4FB-165B-4DE8-A17C-57922189115F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23812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CB83E-FD79-4613-A70C-5C1A96E96040}" type="datetimeFigureOut">
              <a:rPr lang="pt-BR" smtClean="0"/>
              <a:pPr/>
              <a:t>16/05/2018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F4FB-165B-4DE8-A17C-57922189115F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7451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CB83E-FD79-4613-A70C-5C1A96E96040}" type="datetimeFigureOut">
              <a:rPr lang="pt-BR" smtClean="0"/>
              <a:pPr/>
              <a:t>16/05/2018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F4FB-165B-4DE8-A17C-57922189115F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57264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CB83E-FD79-4613-A70C-5C1A96E96040}" type="datetimeFigureOut">
              <a:rPr lang="pt-BR" smtClean="0"/>
              <a:pPr/>
              <a:t>16/05/2018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8A1F4FB-165B-4DE8-A17C-57922189115F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2010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  <p:sldLayoutId id="2147483946" r:id="rId12"/>
    <p:sldLayoutId id="2147483947" r:id="rId13"/>
    <p:sldLayoutId id="2147483948" r:id="rId14"/>
    <p:sldLayoutId id="2147483949" r:id="rId15"/>
    <p:sldLayoutId id="214748395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CB83E-FD79-4613-A70C-5C1A96E96040}" type="datetimeFigureOut">
              <a:rPr lang="pt-BR" smtClean="0"/>
              <a:pPr/>
              <a:t>16/05/2018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8A1F4FB-165B-4DE8-A17C-57922189115F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3288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3" r:id="rId1"/>
    <p:sldLayoutId id="2147484004" r:id="rId2"/>
    <p:sldLayoutId id="2147484005" r:id="rId3"/>
    <p:sldLayoutId id="2147484006" r:id="rId4"/>
    <p:sldLayoutId id="2147484007" r:id="rId5"/>
    <p:sldLayoutId id="2147484008" r:id="rId6"/>
    <p:sldLayoutId id="2147484009" r:id="rId7"/>
    <p:sldLayoutId id="2147484010" r:id="rId8"/>
    <p:sldLayoutId id="2147484011" r:id="rId9"/>
    <p:sldLayoutId id="2147484012" r:id="rId10"/>
    <p:sldLayoutId id="2147484013" r:id="rId11"/>
    <p:sldLayoutId id="2147484014" r:id="rId12"/>
    <p:sldLayoutId id="2147484015" r:id="rId13"/>
    <p:sldLayoutId id="2147484016" r:id="rId14"/>
    <p:sldLayoutId id="2147484017" r:id="rId15"/>
    <p:sldLayoutId id="214748401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90000"/>
            <a:lum/>
          </a:blip>
          <a:srcRect/>
          <a:tile tx="0" ty="0" sx="100000" sy="100000" flip="xy" algn="t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idx="1"/>
          </p:nvPr>
        </p:nvSpPr>
        <p:spPr>
          <a:xfrm>
            <a:off x="1" y="0"/>
            <a:ext cx="9143998" cy="6857999"/>
          </a:xfrm>
          <a:effectLst>
            <a:outerShdw blurRad="50800" dist="38100" dir="5400000" algn="t" rotWithShape="0">
              <a:schemeClr val="bg1">
                <a:alpha val="40000"/>
              </a:schemeClr>
            </a:outerShdw>
          </a:effectLst>
        </p:spPr>
        <p:txBody>
          <a:bodyPr>
            <a:normAutofit fontScale="55000" lnSpcReduction="200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indent="0" algn="ctr">
              <a:buNone/>
            </a:pPr>
            <a:endParaRPr lang="pt-BR" sz="3200" b="1" dirty="0" smtClean="0">
              <a:ln w="0"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effectLst>
                <a:reflection blurRad="6350" stA="53000" endA="300" endPos="35500" dir="5400000" sy="-90000" algn="bl" rotWithShape="0"/>
              </a:effectLst>
              <a:latin typeface="Calibri" panose="020F0502020204030204" pitchFamily="34" charset="0"/>
            </a:endParaRPr>
          </a:p>
          <a:p>
            <a:pPr marL="0" indent="0" algn="ctr">
              <a:buNone/>
            </a:pPr>
            <a:endParaRPr lang="pt-BR" sz="3200" b="1" dirty="0">
              <a:ln w="0"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effectLst>
                <a:reflection blurRad="6350" stA="53000" endA="300" endPos="35500" dir="5400000" sy="-90000" algn="bl" rotWithShape="0"/>
              </a:effectLst>
              <a:latin typeface="Calibri" panose="020F0502020204030204" pitchFamily="34" charset="0"/>
            </a:endParaRPr>
          </a:p>
          <a:p>
            <a:pPr marL="0" indent="0" algn="ctr">
              <a:buNone/>
            </a:pPr>
            <a:endParaRPr lang="pt-BR" sz="3200" b="1" dirty="0" smtClean="0">
              <a:ln w="0"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effectLst>
                <a:reflection blurRad="6350" stA="53000" endA="300" endPos="35500" dir="5400000" sy="-90000" algn="bl" rotWithShape="0"/>
              </a:effectLst>
              <a:latin typeface="Calibri" panose="020F0502020204030204" pitchFamily="34" charset="0"/>
            </a:endParaRPr>
          </a:p>
          <a:p>
            <a:pPr marL="0" indent="0" algn="ctr">
              <a:buNone/>
            </a:pPr>
            <a:endParaRPr lang="pt-BR" sz="3200" b="1" dirty="0">
              <a:ln w="0"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effectLst>
                <a:reflection blurRad="6350" stA="53000" endA="300" endPos="35500" dir="5400000" sy="-90000" algn="bl" rotWithShape="0"/>
              </a:effectLst>
              <a:latin typeface="Calibri" panose="020F0502020204030204" pitchFamily="34" charset="0"/>
            </a:endParaRPr>
          </a:p>
          <a:p>
            <a:pPr marL="0" indent="0" algn="ctr">
              <a:buNone/>
            </a:pPr>
            <a:endParaRPr lang="pt-BR" sz="3200" b="1" dirty="0" smtClean="0">
              <a:ln w="0"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effectLst>
                <a:reflection blurRad="6350" stA="53000" endA="300" endPos="35500" dir="5400000" sy="-90000" algn="bl" rotWithShape="0"/>
              </a:effectLst>
              <a:latin typeface="Calibri" panose="020F0502020204030204" pitchFamily="34" charset="0"/>
            </a:endParaRPr>
          </a:p>
          <a:p>
            <a:pPr marL="0" indent="0" algn="ctr">
              <a:buNone/>
            </a:pPr>
            <a:endParaRPr lang="pt-BR" sz="3200" b="1" dirty="0">
              <a:ln w="0"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effectLst>
                <a:reflection blurRad="6350" stA="53000" endA="300" endPos="35500" dir="5400000" sy="-90000" algn="bl" rotWithShape="0"/>
              </a:effectLst>
              <a:latin typeface="Calibri" panose="020F0502020204030204" pitchFamily="34" charset="0"/>
            </a:endParaRPr>
          </a:p>
          <a:p>
            <a:pPr marL="0" indent="0" algn="ctr">
              <a:lnSpc>
                <a:spcPct val="170000"/>
              </a:lnSpc>
              <a:buNone/>
            </a:pPr>
            <a:r>
              <a:rPr lang="pt-BR" sz="8400" b="1" dirty="0" smtClean="0">
                <a:ln w="0"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  <a:latin typeface="Comic Sans MS" panose="030F0702030302020204" pitchFamily="66" charset="0"/>
              </a:rPr>
              <a:t>Conjunto de ações visando a preservação do Meio Ambiente</a:t>
            </a:r>
            <a:endParaRPr lang="pt-BR" sz="8400" dirty="0" smtClean="0">
              <a:ln w="0"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effectLst>
                <a:reflection blurRad="6350" stA="53000" endA="300" endPos="35500" dir="5400000" sy="-90000" algn="bl" rotWithShape="0"/>
              </a:effectLst>
              <a:latin typeface="Comic Sans MS" panose="030F0702030302020204" pitchFamily="66" charset="0"/>
            </a:endParaRPr>
          </a:p>
          <a:p>
            <a:pPr marL="0" indent="0" algn="r">
              <a:buNone/>
            </a:pPr>
            <a:endParaRPr lang="pt-BR" sz="3200" dirty="0">
              <a:ln w="0"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effectLst>
                <a:reflection blurRad="6350" stA="53000" endA="300" endPos="35500" dir="5400000" sy="-90000" algn="bl" rotWithShape="0"/>
              </a:effectLst>
              <a:latin typeface="Calibri" panose="020F0502020204030204" pitchFamily="34" charset="0"/>
            </a:endParaRPr>
          </a:p>
          <a:p>
            <a:pPr marL="0" indent="0" algn="r">
              <a:buNone/>
            </a:pPr>
            <a:endParaRPr lang="pt-BR" sz="6400" dirty="0">
              <a:ln w="0"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effectLst>
                <a:reflection blurRad="6350" stA="53000" endA="300" endPos="35500" dir="5400000" sy="-90000" algn="bl" rotWithShape="0"/>
              </a:effectLst>
              <a:latin typeface="Calibri" panose="020F0502020204030204" pitchFamily="34" charset="0"/>
            </a:endParaRPr>
          </a:p>
          <a:p>
            <a:pPr marL="0" indent="0" algn="r">
              <a:buNone/>
            </a:pPr>
            <a:endParaRPr lang="pt-BR" sz="6400" dirty="0" smtClean="0">
              <a:ln w="0"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effectLst>
                <a:reflection blurRad="6350" stA="53000" endA="300" endPos="35500" dir="5400000" sy="-90000" algn="bl" rotWithShape="0"/>
              </a:effectLst>
              <a:latin typeface="Calibri" panose="020F0502020204030204" pitchFamily="34" charset="0"/>
            </a:endParaRPr>
          </a:p>
          <a:p>
            <a:pPr marL="0" indent="0" algn="r">
              <a:lnSpc>
                <a:spcPct val="160000"/>
              </a:lnSpc>
              <a:buNone/>
            </a:pPr>
            <a:r>
              <a:rPr lang="pt-BR" sz="6400" b="1" dirty="0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Calibri" panose="020F0502020204030204" pitchFamily="34" charset="0"/>
              </a:rPr>
              <a:t> </a:t>
            </a:r>
            <a:r>
              <a:rPr lang="pt-BR" sz="6400" b="1" dirty="0" smtClean="0">
                <a:ln/>
                <a:solidFill>
                  <a:schemeClr val="accent4"/>
                </a:solidFill>
                <a:latin typeface="Calibri" panose="020F0502020204030204" pitchFamily="34" charset="0"/>
              </a:rPr>
              <a:t>  </a:t>
            </a:r>
          </a:p>
        </p:txBody>
      </p:sp>
      <p:sp>
        <p:nvSpPr>
          <p:cNvPr id="23561" name="AutoShape 9" descr="Resultado de imagem para unilu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23565" name="AutoShape 13" descr="Resultado de imagem para unilus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23567" name="AutoShape 15" descr="Resultado de imagem para unilus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0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332656"/>
            <a:ext cx="6633785" cy="5708707"/>
          </a:xfrm>
          <a:solidFill>
            <a:srgbClr val="92D050">
              <a:alpha val="0"/>
            </a:srgbClr>
          </a:solidFill>
        </p:spPr>
        <p:txBody>
          <a:bodyPr/>
          <a:lstStyle/>
          <a:p>
            <a:pPr marL="0" indent="0" algn="ctr">
              <a:buNone/>
            </a:pPr>
            <a:r>
              <a:rPr lang="pt-BR" sz="4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pt-BR" sz="4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OBRIGADO</a:t>
            </a:r>
            <a:r>
              <a:rPr lang="pt-BR" sz="4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pt-BR" sz="4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C:\Users\User\Downloads\WhatsApp Image 2018-05-16 at 09.00.15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37" y="1052736"/>
            <a:ext cx="7689795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791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784304"/>
          </a:xfrm>
        </p:spPr>
        <p:txBody>
          <a:bodyPr>
            <a:normAutofit/>
          </a:bodyPr>
          <a:lstStyle/>
          <a:p>
            <a:pPr marL="0" lvl="0" indent="0" algn="just">
              <a:buClrTx/>
              <a:buSzPct val="76000"/>
              <a:buNone/>
            </a:pPr>
            <a:r>
              <a:rPr lang="pt-BR" sz="2200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endParaRPr lang="pt-BR" sz="2400" b="1" dirty="0" smtClean="0">
              <a:solidFill>
                <a:prstClr val="black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marL="0" lvl="0" indent="0" algn="just">
              <a:buClrTx/>
              <a:buSzPct val="76000"/>
              <a:buNone/>
            </a:pPr>
            <a:r>
              <a:rPr lang="pt-BR" sz="2000" b="1" dirty="0" smtClean="0">
                <a:solidFill>
                  <a:prstClr val="black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Tipo de Site</a:t>
            </a:r>
          </a:p>
          <a:p>
            <a:pPr lvl="0" algn="just">
              <a:buClrTx/>
              <a:buSzPct val="76000"/>
              <a:buFont typeface="Wingdings" panose="05000000000000000000" pitchFamily="2" charset="2"/>
              <a:buChar char="Ø"/>
            </a:pPr>
            <a:endParaRPr lang="pt-BR" sz="2200" i="1" dirty="0" smtClean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>
              <a:buClrTx/>
              <a:buSzPct val="76000"/>
              <a:buFont typeface="Wingdings" panose="05000000000000000000" pitchFamily="2" charset="2"/>
              <a:buChar char="Ø"/>
            </a:pPr>
            <a:endParaRPr lang="pt-BR" sz="2200" i="1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buClrTx/>
              <a:buSzPct val="76000"/>
              <a:buNone/>
            </a:pPr>
            <a:endParaRPr lang="pt-BR" sz="22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buClrTx/>
              <a:buSzPct val="76000"/>
              <a:buNone/>
            </a:pPr>
            <a:endParaRPr lang="pt-BR" sz="22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buClrTx/>
              <a:buSzPct val="76000"/>
              <a:buNone/>
            </a:pPr>
            <a:endParaRPr lang="pt-BR" sz="22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buClrTx/>
              <a:buSzPct val="76000"/>
              <a:buNone/>
            </a:pPr>
            <a:r>
              <a:rPr lang="pt-BR" sz="2000" b="1" dirty="0" smtClean="0">
                <a:solidFill>
                  <a:prstClr val="black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              Público Alvo</a:t>
            </a:r>
          </a:p>
          <a:p>
            <a:pPr marL="0" lvl="0" indent="0" algn="just">
              <a:buClrTx/>
              <a:buSzPct val="76000"/>
              <a:buNone/>
            </a:pPr>
            <a:endParaRPr lang="pt-BR" sz="2200" dirty="0" smtClean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buClrTx/>
              <a:buSzPct val="76000"/>
              <a:buNone/>
            </a:pPr>
            <a:r>
              <a:rPr lang="pt-BR" sz="22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endParaRPr lang="pt-BR" sz="2200" dirty="0" smtClean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buClrTx/>
              <a:buSzPct val="76000"/>
              <a:buNone/>
            </a:pPr>
            <a:endParaRPr lang="pt-BR" sz="2200" dirty="0" smtClean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>
              <a:buClrTx/>
              <a:buSzPct val="76000"/>
              <a:buFont typeface="Wingdings" panose="05000000000000000000" pitchFamily="2" charset="2"/>
              <a:buChar char="Ø"/>
            </a:pPr>
            <a:endParaRPr lang="pt-BR" sz="22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buClrTx/>
              <a:buSzPct val="76000"/>
              <a:buNone/>
            </a:pPr>
            <a:endParaRPr lang="pt-BR" sz="22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>
              <a:buClrTx/>
              <a:buSzPct val="76000"/>
              <a:buFont typeface="Wingdings" panose="05000000000000000000" pitchFamily="2" charset="2"/>
              <a:buChar char="Ø"/>
            </a:pPr>
            <a:endParaRPr lang="pt-BR" dirty="0" smtClean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>
              <a:buClrTx/>
              <a:buSzPct val="76000"/>
              <a:buFont typeface="Wingdings" panose="05000000000000000000" pitchFamily="2" charset="2"/>
              <a:buChar char="Ø"/>
            </a:pPr>
            <a:endParaRPr lang="pt-BR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>
              <a:buClrTx/>
              <a:buSzPct val="76000"/>
              <a:buFont typeface="Wingdings" panose="05000000000000000000" pitchFamily="2" charset="2"/>
              <a:buChar char="Ø"/>
            </a:pPr>
            <a:endParaRPr lang="pt-BR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>
              <a:buClrTx/>
              <a:buSzPct val="76000"/>
              <a:buFont typeface="Wingdings" panose="05000000000000000000" pitchFamily="2" charset="2"/>
              <a:buChar char="Ø"/>
            </a:pPr>
            <a:endParaRPr lang="pt-BR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ct val="76000"/>
              <a:buFont typeface="Wingdings" panose="05000000000000000000" pitchFamily="2" charset="2"/>
              <a:buChar char="Ø"/>
            </a:pPr>
            <a:endParaRPr lang="pt-BR" dirty="0"/>
          </a:p>
        </p:txBody>
      </p:sp>
      <p:pic>
        <p:nvPicPr>
          <p:cNvPr id="1026" name="Picture 2" descr="Resultado de imagem para s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684784"/>
            <a:ext cx="2880320" cy="1528192"/>
          </a:xfrm>
          <a:prstGeom prst="ellipse">
            <a:avLst/>
          </a:prstGeom>
          <a:ln w="1270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4421088"/>
            <a:ext cx="2880320" cy="1528192"/>
          </a:xfrm>
          <a:prstGeom prst="ellipse">
            <a:avLst/>
          </a:prstGeom>
          <a:ln w="1270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5329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1341884"/>
            <a:ext cx="6633785" cy="4699479"/>
          </a:xfrm>
          <a:solidFill>
            <a:srgbClr val="92D050">
              <a:alpha val="0"/>
            </a:srgbClr>
          </a:solidFill>
        </p:spPr>
        <p:txBody>
          <a:bodyPr/>
          <a:lstStyle/>
          <a:p>
            <a:pPr>
              <a:buClr>
                <a:schemeClr val="tx1"/>
              </a:buClr>
              <a:buSzPct val="81000"/>
              <a:buFont typeface="Wingdings" panose="05000000000000000000" pitchFamily="2" charset="2"/>
              <a:buChar char="q"/>
            </a:pPr>
            <a:endParaRPr lang="pt-BR" sz="2400" dirty="0" smtClean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>
              <a:buClr>
                <a:schemeClr val="tx1"/>
              </a:buClr>
              <a:buSzPct val="81000"/>
              <a:buFont typeface="Wingdings" panose="05000000000000000000" pitchFamily="2" charset="2"/>
              <a:buChar char="q"/>
            </a:pPr>
            <a:r>
              <a:rPr lang="pt-BR" sz="24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 </a:t>
            </a:r>
            <a:r>
              <a:rPr lang="pt-BR" sz="2400" dirty="0">
                <a:solidFill>
                  <a:schemeClr val="tx1"/>
                </a:solidFill>
                <a:latin typeface="Comic Sans MS" pitchFamily="66" charset="0"/>
              </a:rPr>
              <a:t>Qual o objetivo do site</a:t>
            </a:r>
            <a:r>
              <a:rPr lang="pt-BR" sz="2400" dirty="0" smtClean="0">
                <a:solidFill>
                  <a:schemeClr val="tx1"/>
                </a:solidFill>
                <a:latin typeface="Comic Sans MS" pitchFamily="66" charset="0"/>
              </a:rPr>
              <a:t>?</a:t>
            </a:r>
          </a:p>
          <a:p>
            <a:endParaRPr lang="pt-BR" dirty="0">
              <a:latin typeface="Comic Sans MS" pitchFamily="66" charset="0"/>
            </a:endParaRPr>
          </a:p>
          <a:p>
            <a:endParaRPr lang="pt-BR" dirty="0" smtClean="0">
              <a:latin typeface="Comic Sans MS" pitchFamily="66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chemeClr val="tx1"/>
                </a:solidFill>
                <a:latin typeface="Comic Sans MS" panose="030F0702030302020204" pitchFamily="66" charset="0"/>
              </a:rPr>
              <a:t> O que os visitantes devem fazer no site?</a:t>
            </a:r>
          </a:p>
          <a:p>
            <a:endParaRPr lang="pt-BR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93" y="3659610"/>
            <a:ext cx="2814121" cy="185762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eta para a direita 5"/>
          <p:cNvSpPr/>
          <p:nvPr/>
        </p:nvSpPr>
        <p:spPr>
          <a:xfrm>
            <a:off x="3770862" y="4437112"/>
            <a:ext cx="533301" cy="43204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163" y="3731618"/>
            <a:ext cx="2814121" cy="185762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 descr="C:\Users\Isael Jr\AppData\Local\Temp\Rar$EXa0.446\TAW\img\bann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88640"/>
            <a:ext cx="3675004" cy="115324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38100" cap="sq">
            <a:solidFill>
              <a:schemeClr val="tx1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07610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09599" y="476672"/>
            <a:ext cx="6347714" cy="5976664"/>
          </a:xfrm>
          <a:solidFill>
            <a:srgbClr val="92D050">
              <a:alpha val="0"/>
            </a:srgbClr>
          </a:solidFill>
        </p:spPr>
        <p:txBody>
          <a:bodyPr/>
          <a:lstStyle/>
          <a:p>
            <a:pPr>
              <a:buClr>
                <a:schemeClr val="tx1"/>
              </a:buClr>
              <a:buSzPct val="81000"/>
              <a:buFont typeface="Wingdings" panose="05000000000000000000" pitchFamily="2" charset="2"/>
              <a:buChar char="q"/>
            </a:pPr>
            <a:r>
              <a:rPr lang="pt-BR" sz="24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 </a:t>
            </a:r>
            <a:r>
              <a:rPr lang="pt-BR" sz="2400" b="1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Paleta de Cores </a:t>
            </a:r>
          </a:p>
          <a:p>
            <a:pPr marL="0" indent="0">
              <a:buNone/>
            </a:pP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pt-BR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 Escolhida no site peletton.com</a:t>
            </a:r>
          </a:p>
          <a:p>
            <a:pPr marL="0" indent="0">
              <a:buNone/>
            </a:pPr>
            <a:r>
              <a:rPr lang="pt-BR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	  II. Paleta adjacente de 3 cores</a:t>
            </a:r>
          </a:p>
          <a:p>
            <a:pPr marL="0" indent="0">
              <a:buNone/>
            </a:pPr>
            <a:r>
              <a:rPr lang="pt-B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III. Esquema – escuro (dark)</a:t>
            </a:r>
            <a:endParaRPr lang="pt-BR" sz="1400" dirty="0" smtClean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marL="0" indent="0">
              <a:lnSpc>
                <a:spcPct val="150000"/>
              </a:lnSpc>
              <a:buClrTx/>
              <a:buSzPct val="100000"/>
              <a:buNone/>
            </a:pPr>
            <a:r>
              <a:rPr lang="pt-BR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As </a:t>
            </a:r>
            <a:r>
              <a:rPr lang="pt-B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cores foram escolhidas devido ao conteúdo do site tratar sobre meio ambiente e ações que auxiliam na proteção do meio ambiente, cor predominante verde, amarelo em diversos tons conforme demonstração abaixo:</a:t>
            </a:r>
          </a:p>
          <a:p>
            <a:pPr marL="0" indent="0">
              <a:buNone/>
            </a:pPr>
            <a:endParaRPr lang="pt-BR" dirty="0">
              <a:latin typeface="Comic Sans MS" pitchFamily="66" charset="0"/>
            </a:endParaRPr>
          </a:p>
          <a:p>
            <a:endParaRPr lang="pt-BR" dirty="0" smtClean="0">
              <a:latin typeface="Comic Sans MS" pitchFamily="66" charset="0"/>
            </a:endParaRPr>
          </a:p>
          <a:p>
            <a:pPr marL="0" indent="0">
              <a:buClr>
                <a:schemeClr val="tx1"/>
              </a:buClr>
              <a:buNone/>
            </a:pPr>
            <a:endParaRPr lang="pt-BR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8" name="Imagem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40" y="3537011"/>
            <a:ext cx="3317872" cy="2304553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m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6085671"/>
            <a:ext cx="2945765" cy="36766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0" name="Imagem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251" y="3537012"/>
            <a:ext cx="3314061" cy="230455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" name="Seta para a direita 1"/>
          <p:cNvSpPr/>
          <p:nvPr/>
        </p:nvSpPr>
        <p:spPr>
          <a:xfrm>
            <a:off x="755576" y="2060848"/>
            <a:ext cx="216024" cy="2880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354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09599" y="692696"/>
            <a:ext cx="6770714" cy="5760640"/>
          </a:xfrm>
          <a:solidFill>
            <a:srgbClr val="92D050">
              <a:alpha val="0"/>
            </a:srgbClr>
          </a:solidFill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SzPct val="81000"/>
              <a:buFont typeface="Wingdings" panose="05000000000000000000" pitchFamily="2" charset="2"/>
              <a:buChar char="q"/>
            </a:pPr>
            <a:r>
              <a:rPr lang="pt-BR" sz="24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 </a:t>
            </a:r>
            <a:r>
              <a:rPr lang="pt-BR" sz="2400" b="1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Tipografia</a:t>
            </a:r>
          </a:p>
          <a:p>
            <a:pPr marL="0" indent="0">
              <a:buClr>
                <a:schemeClr val="tx1"/>
              </a:buClr>
              <a:buSzPct val="81000"/>
              <a:buNone/>
            </a:pPr>
            <a:endParaRPr lang="pt-BR" sz="2400" b="1" dirty="0" smtClean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marL="0" indent="0" algn="just">
              <a:lnSpc>
                <a:spcPct val="150000"/>
              </a:lnSpc>
              <a:buClr>
                <a:schemeClr val="tx1"/>
              </a:buClr>
              <a:buSzPct val="81000"/>
              <a:buNone/>
            </a:pPr>
            <a:r>
              <a:rPr lang="pt-BR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O </a:t>
            </a:r>
            <a:r>
              <a:rPr lang="pt-B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 aplicado aos 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títulos</a:t>
            </a:r>
            <a:r>
              <a:rPr lang="pt-B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subtítulos </a:t>
            </a:r>
            <a:r>
              <a:rPr lang="pt-B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links</a:t>
            </a:r>
            <a:r>
              <a:rPr lang="pt-B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página foi a </a:t>
            </a:r>
            <a:r>
              <a:rPr lang="pt-BR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família 	    </a:t>
            </a:r>
            <a:r>
              <a:rPr lang="pt-BR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TitilliumWeb</a:t>
            </a:r>
            <a:r>
              <a:rPr lang="pt-BR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B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suas vertentes bold, italic), sem serifa. </a:t>
            </a:r>
            <a:r>
              <a:rPr lang="pt-BR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	  </a:t>
            </a:r>
          </a:p>
          <a:p>
            <a:pPr marL="0" indent="0" algn="just">
              <a:lnSpc>
                <a:spcPct val="150000"/>
              </a:lnSpc>
              <a:buClr>
                <a:schemeClr val="tx1"/>
              </a:buClr>
              <a:buSzPct val="81000"/>
              <a:buNone/>
            </a:pP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sz="2000" b="1" dirty="0" smtClean="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 </a:t>
            </a:r>
            <a:r>
              <a:rPr lang="pt-BR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Serviram </a:t>
            </a:r>
            <a:r>
              <a:rPr lang="pt-B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principalmente para realçar as caraterísticas do texto (chamar </a:t>
            </a:r>
            <a:r>
              <a:rPr lang="pt-BR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atenção do </a:t>
            </a:r>
            <a:r>
              <a:rPr lang="pt-B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usuário) e incentiva-lo a prosseguir com o acesso ao web-site</a:t>
            </a:r>
            <a:r>
              <a:rPr lang="pt-BR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lnSpc>
                <a:spcPct val="150000"/>
              </a:lnSpc>
              <a:buClr>
                <a:schemeClr val="tx1"/>
              </a:buClr>
              <a:buSzPct val="81000"/>
              <a:buNone/>
            </a:pPr>
            <a:endParaRPr lang="pt-BR" sz="1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pt-BR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pt-BR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sz="2000" b="1" dirty="0" smtClean="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 </a:t>
            </a:r>
            <a:r>
              <a:rPr lang="pt-BR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pt-B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 aplicado ao 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conteúdo do web-site </a:t>
            </a:r>
            <a:r>
              <a:rPr lang="pt-B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foi a família: 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 </a:t>
            </a:r>
            <a:r>
              <a:rPr lang="pt-B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 suas </a:t>
            </a:r>
            <a:r>
              <a:rPr lang="pt-BR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vertentes </a:t>
            </a:r>
            <a:r>
              <a:rPr lang="pt-B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bold, italic), sem serifa. </a:t>
            </a:r>
            <a:endParaRPr lang="pt-BR" sz="1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pt-BR" b="1" dirty="0" smtClean="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	</a:t>
            </a:r>
            <a:r>
              <a:rPr lang="pt-BR" sz="2000" b="1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pt-BR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Tornaram </a:t>
            </a:r>
            <a:r>
              <a:rPr lang="pt-B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leituras dos blocos de texto com maior facilidade e harmonia, </a:t>
            </a:r>
            <a:r>
              <a:rPr lang="pt-BR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incentivando </a:t>
            </a:r>
            <a:r>
              <a:rPr lang="pt-B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leitura do usuário por todo o conteúdo.</a:t>
            </a:r>
            <a:endParaRPr lang="pt-BR" sz="1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chemeClr val="tx1"/>
              </a:buClr>
              <a:buNone/>
            </a:pPr>
            <a:endParaRPr lang="pt-BR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endParaRPr lang="pt-BR" dirty="0"/>
          </a:p>
        </p:txBody>
      </p:sp>
      <p:sp>
        <p:nvSpPr>
          <p:cNvPr id="4" name="Chave esquerda 3"/>
          <p:cNvSpPr/>
          <p:nvPr/>
        </p:nvSpPr>
        <p:spPr>
          <a:xfrm>
            <a:off x="1115616" y="1700808"/>
            <a:ext cx="72008" cy="360040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have esquerda 10"/>
          <p:cNvSpPr/>
          <p:nvPr/>
        </p:nvSpPr>
        <p:spPr>
          <a:xfrm flipH="1">
            <a:off x="1115616" y="3284984"/>
            <a:ext cx="80392" cy="360040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have esquerda 11"/>
          <p:cNvSpPr/>
          <p:nvPr/>
        </p:nvSpPr>
        <p:spPr>
          <a:xfrm>
            <a:off x="1115616" y="4365104"/>
            <a:ext cx="72008" cy="360040"/>
          </a:xfrm>
          <a:prstGeom prst="leftBrac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have esquerda 12"/>
          <p:cNvSpPr/>
          <p:nvPr/>
        </p:nvSpPr>
        <p:spPr>
          <a:xfrm flipH="1">
            <a:off x="1115616" y="6021288"/>
            <a:ext cx="80392" cy="360040"/>
          </a:xfrm>
          <a:prstGeom prst="leftBrac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Menos 6"/>
          <p:cNvSpPr/>
          <p:nvPr/>
        </p:nvSpPr>
        <p:spPr>
          <a:xfrm>
            <a:off x="-1116632" y="3887337"/>
            <a:ext cx="9865096" cy="45719"/>
          </a:xfrm>
          <a:prstGeom prst="mathMinus">
            <a:avLst/>
          </a:prstGeom>
          <a:solidFill>
            <a:schemeClr val="tx1"/>
          </a:solidFill>
          <a:ln w="0" cap="rnd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853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548680"/>
            <a:ext cx="7200801" cy="5904656"/>
          </a:xfrm>
          <a:solidFill>
            <a:srgbClr val="92D050">
              <a:alpha val="0"/>
            </a:srgbClr>
          </a:solidFill>
        </p:spPr>
        <p:txBody>
          <a:bodyPr/>
          <a:lstStyle/>
          <a:p>
            <a:pPr>
              <a:buClr>
                <a:schemeClr val="tx1"/>
              </a:buClr>
              <a:buSzPct val="81000"/>
              <a:buFont typeface="Wingdings" panose="05000000000000000000" pitchFamily="2" charset="2"/>
              <a:buChar char="q"/>
            </a:pPr>
            <a:r>
              <a:rPr lang="pt-BR" sz="2000" b="1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Grid utilizado (aplicação da regra dos terços)</a:t>
            </a:r>
          </a:p>
          <a:p>
            <a:pPr marL="0" indent="0">
              <a:buClr>
                <a:schemeClr val="tx1"/>
              </a:buClr>
              <a:buSzPct val="81000"/>
              <a:buNone/>
            </a:pPr>
            <a:r>
              <a:rPr lang="pt-BR" sz="1200" b="1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  			</a:t>
            </a:r>
          </a:p>
          <a:p>
            <a:pPr marL="0" indent="0">
              <a:buClr>
                <a:schemeClr val="tx1"/>
              </a:buClr>
              <a:buSzPct val="81000"/>
              <a:buNone/>
            </a:pPr>
            <a:r>
              <a:rPr lang="pt-BR" sz="1200" b="1" dirty="0" smtClean="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	</a:t>
            </a:r>
            <a:r>
              <a:rPr lang="pt-BR" sz="1200" b="1" dirty="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 </a:t>
            </a:r>
            <a:r>
              <a:rPr lang="pt-BR" sz="1200" b="1" dirty="0" smtClean="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  </a:t>
            </a:r>
          </a:p>
          <a:p>
            <a:pPr marL="0" indent="0">
              <a:buClr>
                <a:schemeClr val="tx1"/>
              </a:buClr>
              <a:buSzPct val="81000"/>
              <a:buNone/>
            </a:pPr>
            <a:r>
              <a:rPr lang="pt-BR" sz="1200" b="1" dirty="0" smtClean="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 	         </a:t>
            </a:r>
            <a:r>
              <a:rPr lang="pt-B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pt-BR" sz="1200" b="1" dirty="0" smtClean="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.html			      </a:t>
            </a:r>
            <a:r>
              <a:rPr lang="pt-B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Água.html</a:t>
            </a:r>
            <a:r>
              <a:rPr lang="pt-B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              Óleo</a:t>
            </a:r>
            <a:r>
              <a:rPr lang="pt-BR" sz="1200" b="1" dirty="0" smtClean="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.html</a:t>
            </a:r>
            <a:endParaRPr lang="pt-BR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Clr>
                <a:schemeClr val="tx1"/>
              </a:buClr>
              <a:buSzPct val="81000"/>
              <a:buNone/>
            </a:pPr>
            <a:endParaRPr lang="pt-BR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Clr>
                <a:schemeClr val="tx1"/>
              </a:buClr>
              <a:buSzPct val="81000"/>
              <a:buNone/>
            </a:pPr>
            <a:endParaRPr 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Clr>
                <a:schemeClr val="tx1"/>
              </a:buClr>
              <a:buSzPct val="81000"/>
              <a:buNone/>
            </a:pPr>
            <a:endParaRPr lang="pt-BR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Clr>
                <a:schemeClr val="tx1"/>
              </a:buClr>
              <a:buSzPct val="81000"/>
              <a:buNone/>
            </a:pPr>
            <a:endParaRPr 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Clr>
                <a:schemeClr val="tx1"/>
              </a:buClr>
              <a:buSzPct val="81000"/>
              <a:buNone/>
            </a:pPr>
            <a:endParaRPr lang="pt-BR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Clr>
                <a:schemeClr val="tx1"/>
              </a:buClr>
              <a:buSzPct val="81000"/>
              <a:buNone/>
            </a:pPr>
            <a:endParaRPr lang="pt-BR" sz="1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Clr>
                <a:schemeClr val="tx1"/>
              </a:buClr>
              <a:buSzPct val="81000"/>
              <a:buNone/>
            </a:pPr>
            <a:r>
              <a:rPr lang="pt-BR" sz="1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</a:t>
            </a:r>
          </a:p>
          <a:p>
            <a:pPr marL="0" indent="0" algn="just">
              <a:buClr>
                <a:schemeClr val="tx1"/>
              </a:buClr>
              <a:buSzPct val="81000"/>
              <a:buNone/>
            </a:pPr>
            <a:r>
              <a:rPr lang="pt-BR" sz="1200" b="1" dirty="0" smtClean="0">
                <a:solidFill>
                  <a:schemeClr val="tx1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				        </a:t>
            </a:r>
            <a:r>
              <a:rPr lang="pt-B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Lixo.html                                Desenvolvedores.html </a:t>
            </a:r>
            <a:endParaRPr lang="pt-BR" sz="1200" dirty="0"/>
          </a:p>
          <a:p>
            <a:pPr marL="0" indent="0" algn="just">
              <a:buClr>
                <a:schemeClr val="tx1"/>
              </a:buClr>
              <a:buSzPct val="81000"/>
              <a:buNone/>
            </a:pPr>
            <a:endParaRPr lang="pt-BR" sz="1200" dirty="0" smtClean="0"/>
          </a:p>
          <a:p>
            <a:endParaRPr lang="pt-BR" dirty="0"/>
          </a:p>
        </p:txBody>
      </p:sp>
      <p:pic>
        <p:nvPicPr>
          <p:cNvPr id="4" name="Imagem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916832"/>
            <a:ext cx="2304256" cy="1800200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m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931483"/>
            <a:ext cx="2304256" cy="178554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6" name="Imagem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931483"/>
            <a:ext cx="2304256" cy="178554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7" name="Imagem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4221088"/>
            <a:ext cx="2304256" cy="18002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8" name="Imagem 7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4221088"/>
            <a:ext cx="2304256" cy="18002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3291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0B0F0">
                <a:alpha val="50000"/>
                <a:lumMod val="79000"/>
                <a:lumOff val="21000"/>
              </a:srgbClr>
            </a:gs>
            <a:gs pos="35000">
              <a:srgbClr val="00B0F0"/>
            </a:gs>
            <a:gs pos="100000">
              <a:srgbClr val="00B0F0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764704"/>
            <a:ext cx="7202762" cy="5688632"/>
          </a:xfrm>
          <a:solidFill>
            <a:srgbClr val="92D050">
              <a:alpha val="0"/>
            </a:srgbClr>
          </a:solidFill>
        </p:spPr>
        <p:txBody>
          <a:bodyPr/>
          <a:lstStyle/>
          <a:p>
            <a:pPr>
              <a:buClr>
                <a:srgbClr val="6D1EE2"/>
              </a:buClr>
              <a:buSzPct val="100000"/>
              <a:buFont typeface="Wingdings" panose="05000000000000000000" pitchFamily="2" charset="2"/>
              <a:buChar char="q"/>
            </a:pPr>
            <a:r>
              <a:rPr lang="pt-BR" sz="2400" b="1" dirty="0" smtClean="0">
                <a:solidFill>
                  <a:srgbClr val="6D1EE2"/>
                </a:solidFill>
                <a:latin typeface="Lucida Handwriting" panose="03010101010101010101" pitchFamily="66" charset="0"/>
                <a:ea typeface="DFKai-SB" panose="03000509000000000000" pitchFamily="65" charset="-120"/>
              </a:rPr>
              <a:t>Água de Reuso</a:t>
            </a:r>
          </a:p>
          <a:p>
            <a:pPr marL="0" indent="0">
              <a:buClr>
                <a:schemeClr val="tx1"/>
              </a:buClr>
              <a:buSzPct val="81000"/>
              <a:buNone/>
            </a:pPr>
            <a:endParaRPr lang="pt-BR" sz="2400" b="1" dirty="0" smtClean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marL="0" indent="0" algn="just">
              <a:lnSpc>
                <a:spcPct val="150000"/>
              </a:lnSpc>
              <a:buClr>
                <a:schemeClr val="tx1"/>
              </a:buClr>
              <a:buSzPct val="81000"/>
              <a:buNone/>
            </a:pPr>
            <a:r>
              <a:rPr lang="pt-BR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É o processo de utilização da água por mais de uma vez, tratada ou não, para o                   mesmo ou outro fim. Essa reutilização pode ser decorrente de ações planejadas ou não.</a:t>
            </a:r>
          </a:p>
          <a:p>
            <a:pPr marL="0" indent="0" algn="just">
              <a:lnSpc>
                <a:spcPct val="150000"/>
              </a:lnSpc>
              <a:buClr>
                <a:schemeClr val="tx1"/>
              </a:buClr>
              <a:buSzPct val="81000"/>
              <a:buNone/>
            </a:pPr>
            <a:endParaRPr lang="pt-BR" sz="1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pt-BR" dirty="0" smtClean="0"/>
              <a:t>       </a:t>
            </a:r>
            <a:r>
              <a:rPr lang="pt-BR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principal benefício do reuso de água é preservar os recursos hídricos do Planeta e permitir que a chamada água potável seja direcionada apenas para as finalidades mais nobres, como as de consumo humano e animal e as de contato direto com as pessoas</a:t>
            </a:r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88640"/>
            <a:ext cx="1584176" cy="15841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01600">
              <a:srgbClr val="00B0F0">
                <a:alpha val="40000"/>
              </a:srgbClr>
            </a:glow>
            <a:outerShdw blurRad="57785" dist="33020" dir="3180000" algn="ctr">
              <a:srgbClr val="000000">
                <a:alpha val="30000"/>
              </a:srgbClr>
            </a:outerShdw>
            <a:reflection blurRad="12700" stA="38000" endPos="28000" dist="5000" dir="5400000" sy="-100000" algn="bl" rotWithShape="0"/>
            <a:softEdge rad="3175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eta entalhada para a direita 4"/>
          <p:cNvSpPr/>
          <p:nvPr/>
        </p:nvSpPr>
        <p:spPr>
          <a:xfrm>
            <a:off x="467544" y="3140968"/>
            <a:ext cx="288032" cy="216024"/>
          </a:xfrm>
          <a:prstGeom prst="notchedRightArrow">
            <a:avLst/>
          </a:prstGeom>
          <a:solidFill>
            <a:srgbClr val="6D1EE2"/>
          </a:solidFill>
          <a:ln>
            <a:solidFill>
              <a:srgbClr val="6D1E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 entalhada para a direita 5"/>
          <p:cNvSpPr/>
          <p:nvPr/>
        </p:nvSpPr>
        <p:spPr>
          <a:xfrm>
            <a:off x="467544" y="1844824"/>
            <a:ext cx="288032" cy="216024"/>
          </a:xfrm>
          <a:prstGeom prst="notchedRightArrow">
            <a:avLst/>
          </a:prstGeom>
          <a:solidFill>
            <a:srgbClr val="6D1EE2"/>
          </a:solidFill>
          <a:ln>
            <a:solidFill>
              <a:srgbClr val="6D1E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2" name="Picture 4" descr="C:\Users\Isael Jr\AppData\Local\Temp\Rar$EXa0.308\TAW\img\sis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365104"/>
            <a:ext cx="3024336" cy="2315637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11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FCC00">
                <a:lumMod val="67000"/>
                <a:lumOff val="33000"/>
                <a:alpha val="91000"/>
              </a:srgbClr>
            </a:gs>
            <a:gs pos="100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440668"/>
            <a:ext cx="7141931" cy="6120680"/>
          </a:xfrm>
          <a:solidFill>
            <a:srgbClr val="92D050">
              <a:alpha val="0"/>
            </a:srgbClr>
          </a:solidFill>
        </p:spPr>
        <p:txBody>
          <a:bodyPr>
            <a:normAutofit fontScale="77500" lnSpcReduction="20000"/>
          </a:bodyPr>
          <a:lstStyle/>
          <a:p>
            <a:pPr marL="0" indent="0">
              <a:buClr>
                <a:srgbClr val="FFCC00"/>
              </a:buClr>
              <a:buSzPct val="100000"/>
              <a:buNone/>
            </a:pPr>
            <a:endParaRPr lang="pt-BR" sz="2400" dirty="0" smtClean="0">
              <a:solidFill>
                <a:srgbClr val="FFCC00"/>
              </a:solidFill>
              <a:latin typeface="Comic Sans MS" panose="030F0702030302020204" pitchFamily="66" charset="0"/>
            </a:endParaRPr>
          </a:p>
          <a:p>
            <a:pPr>
              <a:buClr>
                <a:srgbClr val="FFCC00"/>
              </a:buClr>
              <a:buSzPct val="100000"/>
              <a:buFont typeface="Wingdings" panose="05000000000000000000" pitchFamily="2" charset="2"/>
              <a:buChar char="q"/>
            </a:pPr>
            <a:r>
              <a:rPr lang="pt-BR" sz="2600" b="1" dirty="0" smtClean="0">
                <a:solidFill>
                  <a:srgbClr val="FFCC00"/>
                </a:solidFill>
                <a:latin typeface="Stencil" panose="040409050D0802020404" pitchFamily="82" charset="0"/>
              </a:rPr>
              <a:t>Reciclagem do Óleo</a:t>
            </a:r>
          </a:p>
          <a:p>
            <a:pPr>
              <a:buClr>
                <a:srgbClr val="FFCC00"/>
              </a:buClr>
              <a:buSzPct val="100000"/>
              <a:buFont typeface="Wingdings" panose="05000000000000000000" pitchFamily="2" charset="2"/>
              <a:buChar char="q"/>
            </a:pPr>
            <a:endParaRPr lang="pt-BR" sz="2000" b="1" dirty="0" smtClean="0">
              <a:solidFill>
                <a:srgbClr val="FFCC00"/>
              </a:solidFill>
              <a:latin typeface="Comic Sans MS" panose="030F0702030302020204" pitchFamily="66" charset="0"/>
            </a:endParaRPr>
          </a:p>
          <a:p>
            <a:pPr marL="0" indent="0" algn="just">
              <a:lnSpc>
                <a:spcPct val="150000"/>
              </a:lnSpc>
              <a:buClr>
                <a:schemeClr val="tx1"/>
              </a:buClr>
              <a:buSzPct val="81000"/>
              <a:buNone/>
            </a:pPr>
            <a:r>
              <a:rPr lang="pt-BR" sz="1400" b="1" dirty="0">
                <a:solidFill>
                  <a:srgbClr val="FFC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 smtClean="0">
                <a:solidFill>
                  <a:srgbClr val="FFC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pt-B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</a:t>
            </a:r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óleo de cozinha usado for descartado na pia ou no lixo comum, ele poderá </a:t>
            </a:r>
            <a:r>
              <a:rPr lang="pt-B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contaminar </a:t>
            </a:r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água, o solo e a atmosfera.</a:t>
            </a:r>
            <a:endParaRPr lang="pt-BR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buClr>
                <a:schemeClr val="tx1"/>
              </a:buClr>
              <a:buSzPct val="81000"/>
              <a:buNone/>
            </a:pPr>
            <a:r>
              <a:rPr lang="pt-BR" sz="15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pt-BR" sz="15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pt-BR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											</a:t>
            </a:r>
            <a:endParaRPr lang="pt-BR" sz="15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pt-B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pt-BR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											 </a:t>
            </a:r>
            <a:r>
              <a:rPr lang="pt-BR" sz="1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						</a:t>
            </a:r>
            <a:r>
              <a:rPr lang="pt-BR" sz="15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	</a:t>
            </a:r>
            <a:r>
              <a:rPr lang="pt-BR" sz="1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pt-BR" sz="15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Opções </a:t>
            </a:r>
            <a:r>
              <a:rPr lang="pt-BR" sz="1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reciclagem:</a:t>
            </a:r>
            <a:endParaRPr lang="pt-BR" sz="15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pt-BR" sz="15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							    I. </a:t>
            </a:r>
            <a:r>
              <a:rPr lang="pt-BR" sz="15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Sabão Caseiro</a:t>
            </a:r>
            <a:endParaRPr lang="pt-BR" sz="15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pt-BR" sz="15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												II. Vela Caseira	</a:t>
            </a:r>
            <a:endParaRPr lang="pt-BR" sz="15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pt-BR" sz="15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pt-BR" sz="15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								III. Biodiesel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pt-BR" sz="15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										</a:t>
            </a:r>
            <a:r>
              <a:rPr lang="pt-BR" sz="15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							 </a:t>
            </a:r>
            <a:r>
              <a:rPr lang="pt-BR" sz="15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I. Sabão Caseiro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pt-BR" sz="15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										  	 									</a:t>
            </a:r>
            <a:endParaRPr lang="pt-BR" sz="14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eta entalhada para a direita 5"/>
          <p:cNvSpPr/>
          <p:nvPr/>
        </p:nvSpPr>
        <p:spPr>
          <a:xfrm>
            <a:off x="395536" y="1556792"/>
            <a:ext cx="288032" cy="216024"/>
          </a:xfrm>
          <a:prstGeom prst="notchedRightArrow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78" name="Picture 6" descr="Resultado de imagem para Ã³leo de cozinha descar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466" y="188640"/>
            <a:ext cx="1512168" cy="151216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>
            <a:glow rad="101600">
              <a:srgbClr val="FFCC00">
                <a:alpha val="40000"/>
              </a:srgbClr>
            </a:glow>
            <a:outerShdw blurRad="254000" algn="tl" rotWithShape="0">
              <a:srgbClr val="000000">
                <a:alpha val="43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Isael Jr\AppData\Local\Temp\Rar$EXa0.446\TAW\img\impacto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76872"/>
            <a:ext cx="4824536" cy="3708126"/>
          </a:xfrm>
          <a:prstGeom prst="rect">
            <a:avLst/>
          </a:prstGeom>
          <a:solidFill>
            <a:srgbClr val="FFCC00"/>
          </a:solidFill>
          <a:ln w="9525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609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2">
                <a:alpha val="82000"/>
                <a:lumMod val="65000"/>
              </a:schemeClr>
            </a:gs>
            <a:gs pos="100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7" y="476672"/>
            <a:ext cx="7128793" cy="6264696"/>
          </a:xfrm>
          <a:solidFill>
            <a:srgbClr val="92D050">
              <a:alpha val="0"/>
            </a:srgbClr>
          </a:solidFill>
        </p:spPr>
        <p:txBody>
          <a:bodyPr>
            <a:normAutofit/>
          </a:bodyPr>
          <a:lstStyle/>
          <a:p>
            <a:pPr marL="0" indent="0">
              <a:buClr>
                <a:srgbClr val="FFCC00"/>
              </a:buClr>
              <a:buSzPct val="100000"/>
              <a:buNone/>
            </a:pPr>
            <a:endParaRPr lang="pt-BR" sz="2400" dirty="0" smtClean="0">
              <a:solidFill>
                <a:srgbClr val="FFCC00"/>
              </a:solidFill>
              <a:latin typeface="Comic Sans MS" panose="030F0702030302020204" pitchFamily="66" charset="0"/>
            </a:endParaRPr>
          </a:p>
          <a:p>
            <a:pPr>
              <a:buClr>
                <a:schemeClr val="bg2">
                  <a:lumMod val="50000"/>
                </a:schemeClr>
              </a:buClr>
              <a:buSzPct val="100000"/>
              <a:buFont typeface="Wingdings" panose="05000000000000000000" pitchFamily="2" charset="2"/>
              <a:buChar char="q"/>
            </a:pPr>
            <a:r>
              <a:rPr lang="pt-BR" sz="2600" b="1" dirty="0" smtClean="0">
                <a:solidFill>
                  <a:schemeClr val="bg2">
                    <a:lumMod val="50000"/>
                  </a:schemeClr>
                </a:solidFill>
                <a:latin typeface="Jokerman" panose="04090605060D06020702" pitchFamily="82" charset="0"/>
              </a:rPr>
              <a:t>Lixo Eletrônico</a:t>
            </a:r>
          </a:p>
          <a:p>
            <a:pPr marL="0" indent="0" algn="just">
              <a:lnSpc>
                <a:spcPct val="160000"/>
              </a:lnSpc>
              <a:buClr>
                <a:schemeClr val="tx1"/>
              </a:buClr>
              <a:buSzPct val="81000"/>
              <a:buNone/>
            </a:pPr>
            <a:r>
              <a:rPr lang="pt-BR" sz="2000" b="1" dirty="0">
                <a:solidFill>
                  <a:srgbClr val="FFCC00"/>
                </a:solidFill>
                <a:latin typeface="Comic Sans MS" panose="030F0702030302020204" pitchFamily="66" charset="0"/>
              </a:rPr>
              <a:t> </a:t>
            </a:r>
            <a:r>
              <a:rPr lang="pt-BR" sz="2000" b="1" dirty="0" smtClean="0">
                <a:solidFill>
                  <a:srgbClr val="FFCC00"/>
                </a:solidFill>
                <a:latin typeface="Comic Sans MS" panose="030F0702030302020204" pitchFamily="66" charset="0"/>
              </a:rPr>
              <a:t>   </a:t>
            </a:r>
            <a:r>
              <a:rPr lang="pt-BR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Principais exemplos:</a:t>
            </a:r>
            <a:endParaRPr lang="pt-BR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pt-BR" sz="15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pt-B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pt-BR" sz="15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pt-B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pt-BR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pt-BR" sz="1400" b="1" dirty="0" smtClean="0"/>
          </a:p>
          <a:p>
            <a:pPr marL="0" indent="0" algn="just">
              <a:lnSpc>
                <a:spcPct val="150000"/>
              </a:lnSpc>
              <a:buNone/>
            </a:pPr>
            <a:r>
              <a:rPr lang="pt-BR" sz="1400" b="1" dirty="0"/>
              <a:t> </a:t>
            </a:r>
            <a:r>
              <a:rPr lang="pt-BR" sz="1400" b="1" dirty="0" smtClean="0"/>
              <a:t>         Endereços </a:t>
            </a:r>
            <a:r>
              <a:rPr lang="pt-BR" sz="1400" b="1" dirty="0"/>
              <a:t>para descarte de resíduos eletrônicos</a:t>
            </a:r>
            <a:r>
              <a:rPr lang="pt-BR" sz="1400" b="1" dirty="0" smtClean="0"/>
              <a:t>:</a:t>
            </a:r>
          </a:p>
          <a:p>
            <a:pPr marL="0" indent="0" algn="just">
              <a:lnSpc>
                <a:spcPct val="150000"/>
              </a:lnSpc>
              <a:buClr>
                <a:schemeClr val="tx1"/>
              </a:buClr>
              <a:buSzPct val="100000"/>
              <a:buNone/>
            </a:pPr>
            <a:r>
              <a:rPr lang="pt-BR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pt-BR" sz="1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100" dirty="0" smtClean="0"/>
              <a:t>Sociedade </a:t>
            </a:r>
            <a:r>
              <a:rPr lang="pt-BR" sz="1100" dirty="0"/>
              <a:t>de Melhoramentos da Pompéia R. Euclides da Cunha, 288, altos (Atendimento somente as terças e quintas, das 14h às 17h</a:t>
            </a:r>
            <a:r>
              <a:rPr lang="pt-BR" sz="1100" dirty="0" smtClean="0"/>
              <a:t>)</a:t>
            </a:r>
          </a:p>
          <a:p>
            <a:pPr marL="0" indent="0" algn="just">
              <a:lnSpc>
                <a:spcPct val="150000"/>
              </a:lnSpc>
              <a:buClr>
                <a:schemeClr val="tx1"/>
              </a:buClr>
              <a:buSzPct val="100000"/>
              <a:buNone/>
            </a:pPr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sz="11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sz="1100" dirty="0"/>
              <a:t>Hipermercado Extra Av. Ana Costa, 318 / 340</a:t>
            </a:r>
            <a:r>
              <a:rPr lang="pt-BR" sz="1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6" name="Seta entalhada para a direita 5"/>
          <p:cNvSpPr/>
          <p:nvPr/>
        </p:nvSpPr>
        <p:spPr>
          <a:xfrm>
            <a:off x="467544" y="1700808"/>
            <a:ext cx="288032" cy="216024"/>
          </a:xfrm>
          <a:prstGeom prst="notched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0">
                <a:solidFill>
                  <a:schemeClr val="bg1"/>
                </a:solidFill>
              </a:ln>
              <a:solidFill>
                <a:schemeClr val="bg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Imagem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060848"/>
            <a:ext cx="1584176" cy="1323776"/>
          </a:xfrm>
          <a:prstGeom prst="rect">
            <a:avLst/>
          </a:prstGeom>
          <a:ln w="38100" cap="sq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m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060848"/>
            <a:ext cx="1581522" cy="1368152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9" name="Imagem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060848"/>
            <a:ext cx="1581522" cy="1368152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11" name="Picture 6" descr="Resultado de imagem para fogÃµes lixo eletronic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060848"/>
            <a:ext cx="1591712" cy="1368152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4182" y="3645024"/>
            <a:ext cx="3928166" cy="1224136"/>
          </a:xfrm>
          <a:prstGeom prst="rect">
            <a:avLst/>
          </a:prstGeom>
        </p:spPr>
      </p:pic>
      <p:pic>
        <p:nvPicPr>
          <p:cNvPr id="6148" name="Picture 4" descr="Resultado de imagem para lixo eletrÃ´nico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owEdges trans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848" y="223308"/>
            <a:ext cx="1608114" cy="1621516"/>
          </a:xfrm>
          <a:prstGeom prst="ellipse">
            <a:avLst/>
          </a:prstGeom>
          <a:ln w="63500" cap="rnd">
            <a:solidFill>
              <a:schemeClr val="tx2">
                <a:lumMod val="60000"/>
                <a:lumOff val="40000"/>
              </a:schemeClr>
            </a:solidFill>
          </a:ln>
          <a:effectLst>
            <a:glow rad="101600">
              <a:schemeClr val="tx2">
                <a:lumMod val="60000"/>
                <a:lumOff val="40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Seta entalhada para a direita 13"/>
          <p:cNvSpPr/>
          <p:nvPr/>
        </p:nvSpPr>
        <p:spPr>
          <a:xfrm>
            <a:off x="611560" y="5013176"/>
            <a:ext cx="288032" cy="216024"/>
          </a:xfrm>
          <a:prstGeom prst="notched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0">
                <a:solidFill>
                  <a:schemeClr val="bg1"/>
                </a:solidFill>
              </a:ln>
              <a:solidFill>
                <a:schemeClr val="bg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5616" y="5445224"/>
            <a:ext cx="209550" cy="24765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5616" y="6165304"/>
            <a:ext cx="20955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6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do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1_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do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15095</TotalTime>
  <Words>104</Words>
  <Application>Microsoft Office PowerPoint</Application>
  <PresentationFormat>Apresentação na tela (4:3)</PresentationFormat>
  <Paragraphs>93</Paragraphs>
  <Slides>10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slides</vt:lpstr>
      </vt:variant>
      <vt:variant>
        <vt:i4>10</vt:i4>
      </vt:variant>
    </vt:vector>
  </HeadingPairs>
  <TitlesOfParts>
    <vt:vector size="12" baseType="lpstr">
      <vt:lpstr>Facetado</vt:lpstr>
      <vt:lpstr>1_Facetado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Victor</dc:creator>
  <cp:lastModifiedBy>User</cp:lastModifiedBy>
  <cp:revision>476</cp:revision>
  <dcterms:created xsi:type="dcterms:W3CDTF">2015-11-08T01:56:11Z</dcterms:created>
  <dcterms:modified xsi:type="dcterms:W3CDTF">2018-05-16T15:37:28Z</dcterms:modified>
</cp:coreProperties>
</file>